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x="6858000" cy="9144000"/>
  <p:embeddedFontLst>
    <p:embeddedFont>
      <p:font typeface="Nuni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A0EF464-B2A6-474F-ABE5-4F4FF0AB7C11}">
  <a:tblStyle styleId="{2A0EF464-B2A6-474F-ABE5-4F4FF0AB7C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Nunito-bold.fntdata"/><Relationship Id="rId10" Type="http://schemas.openxmlformats.org/officeDocument/2006/relationships/slide" Target="slides/slide4.xml"/><Relationship Id="rId32" Type="http://schemas.openxmlformats.org/officeDocument/2006/relationships/font" Target="fonts/Nunito-regular.fntdata"/><Relationship Id="rId13" Type="http://schemas.openxmlformats.org/officeDocument/2006/relationships/slide" Target="slides/slide7.xml"/><Relationship Id="rId35" Type="http://schemas.openxmlformats.org/officeDocument/2006/relationships/font" Target="fonts/Nunito-boldItalic.fntdata"/><Relationship Id="rId12" Type="http://schemas.openxmlformats.org/officeDocument/2006/relationships/slide" Target="slides/slide6.xml"/><Relationship Id="rId34" Type="http://schemas.openxmlformats.org/officeDocument/2006/relationships/font" Target="fonts/Nunito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312345df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0312345df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05c33d2b6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05c33d2b6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05c33d2b6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05c33d2b6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5c33d2b6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05c33d2b6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05c33d2b6c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05c33d2b6c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05c33d2b6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05c33d2b6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05c33d2b6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05c33d2b6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05c33d2b6c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05c33d2b6c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05c33d2b6c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05c33d2b6c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05c33d2b6c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05c33d2b6c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05c33d2b6c_1_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05c33d2b6c_1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05c33d2b6c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05c33d2b6c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05c33d2b6c_1_3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05c33d2b6c_1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05c33d2b6c_1_3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05c33d2b6c_1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05c33d2b6c_1_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05c33d2b6c_1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05c33d2b6c_1_4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05c33d2b6c_1_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05c33d2b6c_1_6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05c33d2b6c_1_6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312345df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0312345df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0312345df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0312345df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05c33d2b6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05c33d2b6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312345dfa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0312345df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0312345dfa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0312345dfa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5c33d2b6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05c33d2b6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05c33d2b6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05c33d2b6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220"/>
              <a:t>Observez :</a:t>
            </a:r>
            <a:endParaRPr b="1" sz="3220"/>
          </a:p>
        </p:txBody>
      </p:sp>
      <p:sp>
        <p:nvSpPr>
          <p:cNvPr id="129" name="Google Shape;129;p13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41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➢"/>
            </a:pPr>
            <a:r>
              <a:rPr lang="en" sz="3100">
                <a:solidFill>
                  <a:srgbClr val="0000FF"/>
                </a:solidFill>
              </a:rPr>
              <a:t>Analyze</a:t>
            </a:r>
            <a:r>
              <a:rPr lang="en" sz="3100">
                <a:solidFill>
                  <a:srgbClr val="0000FF"/>
                </a:solidFill>
              </a:rPr>
              <a:t> the subject and the verb in each slide</a:t>
            </a:r>
            <a:r>
              <a:rPr lang="en" sz="3100"/>
              <a:t>.</a:t>
            </a:r>
            <a:endParaRPr sz="3100"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➢"/>
            </a:pPr>
            <a:r>
              <a:rPr lang="en" sz="3100">
                <a:solidFill>
                  <a:srgbClr val="00FF00"/>
                </a:solidFill>
              </a:rPr>
              <a:t>Is there a subject / subject pronoun?</a:t>
            </a:r>
            <a:endParaRPr sz="3100">
              <a:solidFill>
                <a:srgbClr val="00FF00"/>
              </a:solidFill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3100"/>
              <a:buChar char="➢"/>
            </a:pPr>
            <a:r>
              <a:rPr lang="en" sz="3100">
                <a:solidFill>
                  <a:srgbClr val="A64D79"/>
                </a:solidFill>
              </a:rPr>
              <a:t>With what is the sentence starting ?</a:t>
            </a:r>
            <a:endParaRPr sz="3100">
              <a:solidFill>
                <a:srgbClr val="A64D7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/>
          <p:nvPr>
            <p:ph type="title"/>
          </p:nvPr>
        </p:nvSpPr>
        <p:spPr>
          <a:xfrm>
            <a:off x="311700" y="192700"/>
            <a:ext cx="8520600" cy="103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Passe</a:t>
            </a:r>
            <a:r>
              <a:rPr lang="en"/>
              <a:t> -moi la salade, Philippe!</a:t>
            </a:r>
            <a:endParaRPr/>
          </a:p>
        </p:txBody>
      </p:sp>
      <p:pic>
        <p:nvPicPr>
          <p:cNvPr id="184" name="Google Shape;18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3775" y="1156175"/>
            <a:ext cx="4876674" cy="368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/>
          <p:nvPr>
            <p:ph type="title"/>
          </p:nvPr>
        </p:nvSpPr>
        <p:spPr>
          <a:xfrm>
            <a:off x="311700" y="326100"/>
            <a:ext cx="8520600" cy="115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Ne mange pas</a:t>
            </a:r>
            <a:r>
              <a:rPr lang="en"/>
              <a:t> tes ongles !</a:t>
            </a:r>
            <a:endParaRPr/>
          </a:p>
        </p:txBody>
      </p:sp>
      <p:pic>
        <p:nvPicPr>
          <p:cNvPr id="190" name="Google Shape;19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8450" y="1259925"/>
            <a:ext cx="3246201" cy="3578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/>
          <p:nvPr>
            <p:ph type="title"/>
          </p:nvPr>
        </p:nvSpPr>
        <p:spPr>
          <a:xfrm>
            <a:off x="-112625" y="518800"/>
            <a:ext cx="9256500" cy="392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Les reponses :</a:t>
            </a:r>
            <a:endParaRPr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Giving orders </a:t>
            </a:r>
            <a:endParaRPr i="1"/>
          </a:p>
          <a:p>
            <a:pPr indent="45720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Advices</a:t>
            </a:r>
            <a:endParaRPr i="1"/>
          </a:p>
          <a:p>
            <a:pPr indent="457200" lvl="0" marL="411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Commands</a:t>
            </a:r>
            <a:endParaRPr i="1"/>
          </a:p>
          <a:p>
            <a:pPr indent="0" lvl="0" marL="6858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suggestions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/>
          <p:nvPr>
            <p:ph type="title"/>
          </p:nvPr>
        </p:nvSpPr>
        <p:spPr>
          <a:xfrm>
            <a:off x="311700" y="177875"/>
            <a:ext cx="8520600" cy="9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F0000"/>
                </a:solidFill>
              </a:rPr>
              <a:t>Allons</a:t>
            </a:r>
            <a:r>
              <a:rPr lang="en" sz="4200"/>
              <a:t> à la plage !</a:t>
            </a:r>
            <a:endParaRPr sz="4200"/>
          </a:p>
        </p:txBody>
      </p:sp>
      <p:pic>
        <p:nvPicPr>
          <p:cNvPr id="201" name="Google Shape;20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4975" y="1293650"/>
            <a:ext cx="5499249" cy="358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 txBox="1"/>
          <p:nvPr>
            <p:ph type="title"/>
          </p:nvPr>
        </p:nvSpPr>
        <p:spPr>
          <a:xfrm>
            <a:off x="311700" y="312875"/>
            <a:ext cx="8520600" cy="95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Regardons un film </a:t>
            </a:r>
            <a:r>
              <a:rPr lang="en"/>
              <a:t>français</a:t>
            </a:r>
            <a:r>
              <a:rPr lang="en"/>
              <a:t>!!</a:t>
            </a:r>
            <a:endParaRPr/>
          </a:p>
        </p:txBody>
      </p:sp>
      <p:pic>
        <p:nvPicPr>
          <p:cNvPr id="207" name="Google Shape;20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0175" y="1339050"/>
            <a:ext cx="4430175" cy="269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/>
          <p:cNvSpPr txBox="1"/>
          <p:nvPr>
            <p:ph type="title"/>
          </p:nvPr>
        </p:nvSpPr>
        <p:spPr>
          <a:xfrm>
            <a:off x="311700" y="1082050"/>
            <a:ext cx="8520600" cy="26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311">
                <a:solidFill>
                  <a:srgbClr val="6AA84F"/>
                </a:solidFill>
              </a:rPr>
              <a:t>La forme Impératif</a:t>
            </a:r>
            <a:r>
              <a:rPr lang="en" sz="5311"/>
              <a:t> : </a:t>
            </a:r>
            <a:endParaRPr sz="531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A64D79"/>
                </a:solidFill>
              </a:rPr>
              <a:t>The imperative form</a:t>
            </a:r>
            <a:endParaRPr sz="5200">
              <a:solidFill>
                <a:srgbClr val="A64D7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 txBox="1"/>
          <p:nvPr>
            <p:ph type="title"/>
          </p:nvPr>
        </p:nvSpPr>
        <p:spPr>
          <a:xfrm>
            <a:off x="311700" y="326100"/>
            <a:ext cx="8520600" cy="3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400">
                <a:solidFill>
                  <a:srgbClr val="CC0000"/>
                </a:solidFill>
              </a:rPr>
              <a:t>L’imperatif exists in three forms</a:t>
            </a:r>
            <a:endParaRPr i="1" sz="4400">
              <a:solidFill>
                <a:srgbClr val="CC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TU</a:t>
            </a:r>
            <a:endParaRPr b="1">
              <a:solidFill>
                <a:srgbClr val="1155C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NOUS</a:t>
            </a:r>
            <a:endParaRPr b="1">
              <a:solidFill>
                <a:srgbClr val="1155C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VOUS</a:t>
            </a:r>
            <a:endParaRPr b="1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"/>
          <p:cNvSpPr txBox="1"/>
          <p:nvPr>
            <p:ph type="title"/>
          </p:nvPr>
        </p:nvSpPr>
        <p:spPr>
          <a:xfrm>
            <a:off x="311700" y="445025"/>
            <a:ext cx="8520600" cy="44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FF"/>
                </a:solidFill>
              </a:rPr>
              <a:t>Rules for forming imperative:</a:t>
            </a:r>
            <a:endParaRPr sz="35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0000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FF"/>
                </a:solidFill>
              </a:rPr>
              <a:t>Remove the subject pronouns </a:t>
            </a:r>
            <a:endParaRPr sz="3500">
              <a:solidFill>
                <a:srgbClr val="0000FF"/>
              </a:solidFill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500"/>
              <a:buChar char="❖"/>
            </a:pPr>
            <a:r>
              <a:rPr lang="en" sz="3500">
                <a:solidFill>
                  <a:srgbClr val="0000FF"/>
                </a:solidFill>
              </a:rPr>
              <a:t>Imperatives begin with the verb itself</a:t>
            </a:r>
            <a:endParaRPr sz="3500">
              <a:solidFill>
                <a:srgbClr val="0000FF"/>
              </a:solidFill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500"/>
              <a:buChar char="❖"/>
            </a:pPr>
            <a:r>
              <a:rPr lang="en" sz="3500">
                <a:solidFill>
                  <a:srgbClr val="0000FF"/>
                </a:solidFill>
              </a:rPr>
              <a:t>Negative imperatives “</a:t>
            </a:r>
            <a:r>
              <a:rPr lang="en" sz="3500">
                <a:solidFill>
                  <a:srgbClr val="FF0000"/>
                </a:solidFill>
              </a:rPr>
              <a:t>ne</a:t>
            </a:r>
            <a:r>
              <a:rPr lang="en" sz="3500">
                <a:solidFill>
                  <a:srgbClr val="0000FF"/>
                </a:solidFill>
              </a:rPr>
              <a:t>” precedes the “</a:t>
            </a:r>
            <a:r>
              <a:rPr lang="en" sz="3500">
                <a:solidFill>
                  <a:srgbClr val="FF0000"/>
                </a:solidFill>
              </a:rPr>
              <a:t>verb</a:t>
            </a:r>
            <a:r>
              <a:rPr lang="en" sz="3500">
                <a:solidFill>
                  <a:srgbClr val="0000FF"/>
                </a:solidFill>
              </a:rPr>
              <a:t>” and “</a:t>
            </a:r>
            <a:r>
              <a:rPr lang="en" sz="3500">
                <a:solidFill>
                  <a:srgbClr val="FF0000"/>
                </a:solidFill>
              </a:rPr>
              <a:t>pas</a:t>
            </a:r>
            <a:r>
              <a:rPr lang="en" sz="3500">
                <a:solidFill>
                  <a:srgbClr val="0000FF"/>
                </a:solidFill>
              </a:rPr>
              <a:t>” follows it</a:t>
            </a:r>
            <a:endParaRPr sz="3500">
              <a:solidFill>
                <a:srgbClr val="0000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FF"/>
                </a:solidFill>
              </a:rPr>
              <a:t>Eg: Ne joue pas dans la classe!</a:t>
            </a:r>
            <a:endParaRPr sz="35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 txBox="1"/>
          <p:nvPr>
            <p:ph type="title"/>
          </p:nvPr>
        </p:nvSpPr>
        <p:spPr>
          <a:xfrm>
            <a:off x="311700" y="518800"/>
            <a:ext cx="8520600" cy="37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Attention !!!</a:t>
            </a:r>
            <a:endParaRPr>
              <a:solidFill>
                <a:srgbClr val="CC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“Er” </a:t>
            </a:r>
            <a:r>
              <a:rPr lang="en">
                <a:solidFill>
                  <a:srgbClr val="666666"/>
                </a:solidFill>
              </a:rPr>
              <a:t>verbs</a:t>
            </a:r>
            <a:r>
              <a:rPr lang="en">
                <a:solidFill>
                  <a:srgbClr val="666666"/>
                </a:solidFill>
              </a:rPr>
              <a:t> tu form will drop “s”</a:t>
            </a:r>
            <a:endParaRPr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EG: 1)Tu manges des legumes.</a:t>
            </a:r>
            <a:endParaRPr>
              <a:solidFill>
                <a:srgbClr val="666666"/>
              </a:solidFill>
            </a:endParaRPr>
          </a:p>
          <a:p>
            <a:pPr indent="-431800" lvl="0" marL="457200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200"/>
              <a:buChar char="➢"/>
            </a:pPr>
            <a:r>
              <a:rPr lang="en">
                <a:solidFill>
                  <a:srgbClr val="FF0000"/>
                </a:solidFill>
              </a:rPr>
              <a:t>Mange</a:t>
            </a:r>
            <a:r>
              <a:rPr lang="en">
                <a:solidFill>
                  <a:srgbClr val="666666"/>
                </a:solidFill>
              </a:rPr>
              <a:t> des legumes!</a:t>
            </a:r>
            <a:endParaRPr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2) Tu vas au bureau.</a:t>
            </a:r>
            <a:endParaRPr>
              <a:solidFill>
                <a:srgbClr val="666666"/>
              </a:solidFill>
            </a:endParaRPr>
          </a:p>
          <a:p>
            <a:pPr indent="-431800" lvl="0" marL="457200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200"/>
              <a:buChar char="➢"/>
            </a:pPr>
            <a:r>
              <a:rPr lang="en">
                <a:solidFill>
                  <a:srgbClr val="FF0000"/>
                </a:solidFill>
              </a:rPr>
              <a:t>Va</a:t>
            </a:r>
            <a:r>
              <a:rPr lang="en">
                <a:solidFill>
                  <a:srgbClr val="666666"/>
                </a:solidFill>
              </a:rPr>
              <a:t> au bureau!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3" name="Google Shape;23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04950"/>
            <a:ext cx="9144000" cy="4719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311700" y="148225"/>
            <a:ext cx="8520600" cy="466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1)</a:t>
            </a:r>
            <a:r>
              <a:rPr lang="en">
                <a:solidFill>
                  <a:srgbClr val="FF0000"/>
                </a:solidFill>
              </a:rPr>
              <a:t>Coupez</a:t>
            </a:r>
            <a:r>
              <a:rPr lang="en"/>
              <a:t> les champignons.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6900" y="1258550"/>
            <a:ext cx="4417175" cy="252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"/>
          <p:cNvSpPr txBox="1"/>
          <p:nvPr>
            <p:ph type="title"/>
          </p:nvPr>
        </p:nvSpPr>
        <p:spPr>
          <a:xfrm>
            <a:off x="584284" y="17487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7800">
                <a:solidFill>
                  <a:srgbClr val="FFFF00"/>
                </a:solidFill>
              </a:rPr>
              <a:t>Your turn </a:t>
            </a:r>
            <a:r>
              <a:rPr i="1" lang="en" sz="7800">
                <a:solidFill>
                  <a:srgbClr val="FFFF00"/>
                </a:solidFill>
              </a:rPr>
              <a:t>...</a:t>
            </a:r>
            <a:endParaRPr i="1" sz="78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 txBox="1"/>
          <p:nvPr>
            <p:ph type="title"/>
          </p:nvPr>
        </p:nvSpPr>
        <p:spPr>
          <a:xfrm>
            <a:off x="1888675" y="207525"/>
            <a:ext cx="5377500" cy="69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4" name="Google Shape;24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2350" y="207525"/>
            <a:ext cx="4772925" cy="493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3"/>
          <p:cNvSpPr txBox="1"/>
          <p:nvPr/>
        </p:nvSpPr>
        <p:spPr>
          <a:xfrm>
            <a:off x="2371650" y="637375"/>
            <a:ext cx="73401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88950" lvl="0" marL="457200" rtl="0" algn="l">
              <a:spcBef>
                <a:spcPts val="0"/>
              </a:spcBef>
              <a:spcAft>
                <a:spcPts val="0"/>
              </a:spcAft>
              <a:buSzPts val="4100"/>
              <a:buFont typeface="Calibri"/>
              <a:buChar char="❖"/>
            </a:pPr>
            <a:r>
              <a:rPr lang="en" sz="4100">
                <a:latin typeface="Calibri"/>
                <a:ea typeface="Calibri"/>
                <a:cs typeface="Calibri"/>
                <a:sym typeface="Calibri"/>
              </a:rPr>
              <a:t>Informal form </a:t>
            </a:r>
            <a:endParaRPr sz="4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8675" y="711500"/>
            <a:ext cx="5216975" cy="377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 txBox="1"/>
          <p:nvPr/>
        </p:nvSpPr>
        <p:spPr>
          <a:xfrm>
            <a:off x="2697750" y="59300"/>
            <a:ext cx="7340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❖"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Formal 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8" name="Google Shape;25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3475" y="638175"/>
            <a:ext cx="6877050" cy="386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5"/>
          <p:cNvSpPr txBox="1"/>
          <p:nvPr/>
        </p:nvSpPr>
        <p:spPr>
          <a:xfrm>
            <a:off x="2445750" y="-163050"/>
            <a:ext cx="73401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5245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100"/>
              <a:buFont typeface="Calibri"/>
              <a:buChar char="❖"/>
            </a:pPr>
            <a:r>
              <a:rPr lang="en" sz="5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Formal</a:t>
            </a:r>
            <a:endParaRPr sz="51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100"/>
              <a:t>Let us speak french!</a:t>
            </a:r>
            <a:endParaRPr sz="71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66666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7"/>
          <p:cNvSpPr txBox="1"/>
          <p:nvPr/>
        </p:nvSpPr>
        <p:spPr>
          <a:xfrm>
            <a:off x="2519875" y="88925"/>
            <a:ext cx="73401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Exceptions 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70" name="Google Shape;270;p37"/>
          <p:cNvGraphicFramePr/>
          <p:nvPr/>
        </p:nvGraphicFramePr>
        <p:xfrm>
          <a:off x="952500" y="18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{2A0EF464-B2A6-474F-ABE5-4F4FF0AB7C11}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dk1"/>
                          </a:solidFill>
                        </a:rPr>
                        <a:t>Etre </a:t>
                      </a:r>
                      <a:endParaRPr sz="25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dk1"/>
                          </a:solidFill>
                        </a:rPr>
                        <a:t>avoir</a:t>
                      </a:r>
                      <a:endParaRPr sz="25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dk1"/>
                          </a:solidFill>
                        </a:rPr>
                        <a:t>savoir</a:t>
                      </a:r>
                      <a:endParaRPr sz="25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dk1"/>
                          </a:solidFill>
                        </a:rPr>
                        <a:t>vouloir</a:t>
                      </a:r>
                      <a:endParaRPr sz="25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S</a:t>
                      </a:r>
                      <a:r>
                        <a:rPr lang="en" sz="2000"/>
                        <a:t>ois</a:t>
                      </a:r>
                      <a:endParaRPr sz="2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91425" marB="91425" marR="91425" marL="91425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Aie</a:t>
                      </a:r>
                      <a:endParaRPr sz="2000"/>
                    </a:p>
                  </a:txBody>
                  <a:tcPr marT="91425" marB="91425" marR="91425" marL="91425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S</a:t>
                      </a:r>
                      <a:r>
                        <a:rPr lang="en" sz="2000"/>
                        <a:t>ache</a:t>
                      </a:r>
                      <a:endParaRPr sz="2000"/>
                    </a:p>
                  </a:txBody>
                  <a:tcPr marT="91425" marB="91425" marR="91425" marL="91425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V</a:t>
                      </a:r>
                      <a:r>
                        <a:rPr lang="en" sz="2000"/>
                        <a:t>euille</a:t>
                      </a:r>
                      <a:endParaRPr sz="2000"/>
                    </a:p>
                  </a:txBody>
                  <a:tcPr marT="91425" marB="91425" marR="91425" marL="91425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Soyons </a:t>
                      </a:r>
                      <a:endParaRPr sz="2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A</a:t>
                      </a:r>
                      <a:r>
                        <a:rPr lang="en" sz="2000"/>
                        <a:t>yons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S</a:t>
                      </a:r>
                      <a:r>
                        <a:rPr lang="en" sz="2000"/>
                        <a:t>achons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V</a:t>
                      </a:r>
                      <a:r>
                        <a:rPr lang="en" sz="2000"/>
                        <a:t>euillons</a:t>
                      </a:r>
                      <a:endParaRPr sz="20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S</a:t>
                      </a:r>
                      <a:r>
                        <a:rPr lang="en" sz="2000"/>
                        <a:t>oyez</a:t>
                      </a:r>
                      <a:endParaRPr sz="2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A</a:t>
                      </a:r>
                      <a:r>
                        <a:rPr lang="en" sz="2000"/>
                        <a:t>yez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S</a:t>
                      </a:r>
                      <a:r>
                        <a:rPr lang="en" sz="2000"/>
                        <a:t>achons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V</a:t>
                      </a:r>
                      <a:r>
                        <a:rPr lang="en" sz="2000"/>
                        <a:t>euillons</a:t>
                      </a:r>
                      <a:endParaRPr sz="2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/>
          <p:nvPr>
            <p:ph type="title"/>
          </p:nvPr>
        </p:nvSpPr>
        <p:spPr>
          <a:xfrm>
            <a:off x="311700" y="696675"/>
            <a:ext cx="8520600" cy="112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500"/>
              <a:t>2.</a:t>
            </a:r>
            <a:r>
              <a:rPr lang="en" sz="4500">
                <a:solidFill>
                  <a:srgbClr val="FF0000"/>
                </a:solidFill>
              </a:rPr>
              <a:t>Cassez</a:t>
            </a:r>
            <a:r>
              <a:rPr lang="en" sz="4500"/>
              <a:t> l’oeuf et </a:t>
            </a:r>
            <a:r>
              <a:rPr lang="en" sz="4500">
                <a:solidFill>
                  <a:srgbClr val="FF0000"/>
                </a:solidFill>
              </a:rPr>
              <a:t>battez</a:t>
            </a:r>
            <a:r>
              <a:rPr lang="en" sz="4500"/>
              <a:t>-le.</a:t>
            </a:r>
            <a:endParaRPr sz="4500"/>
          </a:p>
        </p:txBody>
      </p:sp>
      <p:pic>
        <p:nvPicPr>
          <p:cNvPr id="141" name="Google Shape;14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200" y="1823175"/>
            <a:ext cx="3779800" cy="233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2700" y="1823175"/>
            <a:ext cx="3153075" cy="244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/>
          <p:nvPr>
            <p:ph type="title"/>
          </p:nvPr>
        </p:nvSpPr>
        <p:spPr>
          <a:xfrm>
            <a:off x="311700" y="637375"/>
            <a:ext cx="85206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</a:rPr>
              <a:t>Ajoutez</a:t>
            </a:r>
            <a:r>
              <a:rPr lang="en"/>
              <a:t> les champignons et </a:t>
            </a:r>
            <a:r>
              <a:rPr lang="en">
                <a:solidFill>
                  <a:srgbClr val="FF0000"/>
                </a:solidFill>
              </a:rPr>
              <a:t>mélangez.</a:t>
            </a:r>
            <a:endParaRPr/>
          </a:p>
        </p:txBody>
      </p:sp>
      <p:pic>
        <p:nvPicPr>
          <p:cNvPr id="148" name="Google Shape;14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550" y="2149375"/>
            <a:ext cx="4031605" cy="268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/>
          <p:nvPr>
            <p:ph type="title"/>
          </p:nvPr>
        </p:nvSpPr>
        <p:spPr>
          <a:xfrm>
            <a:off x="311700" y="385400"/>
            <a:ext cx="8520600" cy="109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Give me your observations /analysis</a:t>
            </a:r>
            <a:endParaRPr i="1"/>
          </a:p>
        </p:txBody>
      </p:sp>
      <p:pic>
        <p:nvPicPr>
          <p:cNvPr id="154" name="Google Shape;15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2075" y="1412275"/>
            <a:ext cx="3389631" cy="335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 txBox="1"/>
          <p:nvPr>
            <p:ph type="title"/>
          </p:nvPr>
        </p:nvSpPr>
        <p:spPr>
          <a:xfrm>
            <a:off x="104175" y="266850"/>
            <a:ext cx="8520600" cy="460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</a:rPr>
              <a:t>Tournez</a:t>
            </a:r>
            <a:r>
              <a:rPr lang="en"/>
              <a:t> à droite 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60" name="Google Shape;16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9575" y="266850"/>
            <a:ext cx="1711337" cy="184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/>
          <p:nvPr>
            <p:ph type="title"/>
          </p:nvPr>
        </p:nvSpPr>
        <p:spPr>
          <a:xfrm>
            <a:off x="311700" y="385400"/>
            <a:ext cx="8520600" cy="137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200">
                <a:solidFill>
                  <a:srgbClr val="FF0000"/>
                </a:solidFill>
              </a:rPr>
              <a:t>Prenez</a:t>
            </a:r>
            <a:r>
              <a:rPr lang="en" sz="4200"/>
              <a:t> la deuxième à gauche!</a:t>
            </a:r>
            <a:endParaRPr sz="4200"/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9750" y="1823200"/>
            <a:ext cx="3079725" cy="234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/>
          <p:nvPr>
            <p:ph type="title"/>
          </p:nvPr>
        </p:nvSpPr>
        <p:spPr>
          <a:xfrm>
            <a:off x="311700" y="311275"/>
            <a:ext cx="8520600" cy="94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Let us discuss !!!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172" name="Google Shape;17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3200" y="1319225"/>
            <a:ext cx="4565400" cy="293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/>
          <p:nvPr>
            <p:ph type="title"/>
          </p:nvPr>
        </p:nvSpPr>
        <p:spPr>
          <a:xfrm>
            <a:off x="311700" y="904200"/>
            <a:ext cx="8520600" cy="112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Allume</a:t>
            </a:r>
            <a:r>
              <a:rPr lang="en"/>
              <a:t> la lumiѐre s’il te plait!</a:t>
            </a:r>
            <a:endParaRPr/>
          </a:p>
        </p:txBody>
      </p:sp>
      <p:pic>
        <p:nvPicPr>
          <p:cNvPr id="178" name="Google Shape;17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4625" y="1926950"/>
            <a:ext cx="2682925" cy="24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